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2"/>
  </p:notesMasterIdLst>
  <p:handoutMasterIdLst>
    <p:handoutMasterId r:id="rId13"/>
  </p:handoutMasterIdLst>
  <p:sldIdLst>
    <p:sldId id="283" r:id="rId5"/>
    <p:sldId id="307" r:id="rId6"/>
    <p:sldId id="308" r:id="rId7"/>
    <p:sldId id="309" r:id="rId8"/>
    <p:sldId id="311" r:id="rId9"/>
    <p:sldId id="312" r:id="rId10"/>
    <p:sldId id="303" r:id="rId1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5256" autoAdjust="0"/>
  </p:normalViewPr>
  <p:slideViewPr>
    <p:cSldViewPr>
      <p:cViewPr varScale="1">
        <p:scale>
          <a:sx n="72" d="100"/>
          <a:sy n="72" d="100"/>
        </p:scale>
        <p:origin x="-96" y="-9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1/24/2024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a:p>
        </p:txBody>
      </p:sp>
    </p:spTree>
    <p:extLst>
      <p:ext uri="{BB962C8B-B14F-4D97-AF65-F5344CB8AC3E}">
        <p14:creationId xmlns:p14="http://schemas.microsoft.com/office/powerpoint/2010/main" xmlns=""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1/24/2024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a:p>
        </p:txBody>
      </p:sp>
    </p:spTree>
    <p:extLst>
      <p:ext uri="{BB962C8B-B14F-4D97-AF65-F5344CB8AC3E}">
        <p14:creationId xmlns:p14="http://schemas.microsoft.com/office/powerpoint/2010/main" xmlns=""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1/24/2024</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xmlns=""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223223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2085700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4990621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1/24/2024</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xmlns="" val="5526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1/24/2024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860775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1/24/2024</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3742583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1/24/2024</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156593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1/24/2024</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121287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1/24/2024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1858646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1/24/2024</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xmlns="" val="2405057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1/24/2024</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xmlns=""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vimeo.com/34361397"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C9CC91-B276-45C7-9A56-3F771764206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xmlns="" id="{30222CA3-8263-4D3B-8032-EA77F857C812}"/>
              </a:ext>
            </a:extLst>
          </p:cNvPr>
          <p:cNvPicPr>
            <a:picLocks noGrp="1" noChangeAspect="1"/>
          </p:cNvPicPr>
          <p:nvPr>
            <p:ph idx="1"/>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tretch>
            <a:fillRect/>
          </a:stretch>
        </p:blipFill>
        <p:spPr>
          <a:xfrm>
            <a:off x="333772" y="332656"/>
            <a:ext cx="11521280" cy="6093544"/>
          </a:xfrm>
        </p:spPr>
      </p:pic>
    </p:spTree>
    <p:extLst>
      <p:ext uri="{BB962C8B-B14F-4D97-AF65-F5344CB8AC3E}">
        <p14:creationId xmlns:p14="http://schemas.microsoft.com/office/powerpoint/2010/main" xmlns="" val="361577139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7CBF455-101A-40E9-B7E4-41EB9C1F318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98268" y="476672"/>
            <a:ext cx="2088233" cy="2088233"/>
          </a:xfrm>
          <a:prstGeom prst="rect">
            <a:avLst/>
          </a:prstGeom>
        </p:spPr>
      </p:pic>
      <p:sp>
        <p:nvSpPr>
          <p:cNvPr id="5" name="TextBox 4">
            <a:extLst>
              <a:ext uri="{FF2B5EF4-FFF2-40B4-BE49-F238E27FC236}">
                <a16:creationId xmlns:a16="http://schemas.microsoft.com/office/drawing/2014/main" xmlns="" id="{DBFBD602-094C-419D-9B7A-FE2BDC87C2A7}"/>
              </a:ext>
            </a:extLst>
          </p:cNvPr>
          <p:cNvSpPr txBox="1"/>
          <p:nvPr/>
        </p:nvSpPr>
        <p:spPr>
          <a:xfrm>
            <a:off x="81744" y="2708920"/>
            <a:ext cx="11521280" cy="1323439"/>
          </a:xfrm>
          <a:prstGeom prst="rect">
            <a:avLst/>
          </a:prstGeom>
          <a:noFill/>
        </p:spPr>
        <p:txBody>
          <a:bodyPr wrap="square">
            <a:spAutoFit/>
          </a:bodyPr>
          <a:lstStyle/>
          <a:p>
            <a:pPr algn="ctr"/>
            <a:r>
              <a:rPr lang="en-US" sz="8000" dirty="0">
                <a:latin typeface="Bahnschrift Condensed" panose="020B0502040204020203" pitchFamily="34" charset="0"/>
              </a:rPr>
              <a:t>Coding Club</a:t>
            </a:r>
            <a:endParaRPr lang="en-IN" sz="8000" dirty="0">
              <a:latin typeface="Bahnschrift Condensed" panose="020B0502040204020203" pitchFamily="34" charset="0"/>
            </a:endParaRPr>
          </a:p>
        </p:txBody>
      </p:sp>
      <p:sp>
        <p:nvSpPr>
          <p:cNvPr id="7" name="TextBox 6">
            <a:extLst>
              <a:ext uri="{FF2B5EF4-FFF2-40B4-BE49-F238E27FC236}">
                <a16:creationId xmlns:a16="http://schemas.microsoft.com/office/drawing/2014/main" xmlns="" id="{A53A01F6-3232-44E5-94A4-364436A30838}"/>
              </a:ext>
            </a:extLst>
          </p:cNvPr>
          <p:cNvSpPr txBox="1"/>
          <p:nvPr/>
        </p:nvSpPr>
        <p:spPr>
          <a:xfrm>
            <a:off x="2638028" y="4032359"/>
            <a:ext cx="6408712" cy="553998"/>
          </a:xfrm>
          <a:prstGeom prst="rect">
            <a:avLst/>
          </a:prstGeom>
          <a:noFill/>
        </p:spPr>
        <p:txBody>
          <a:bodyPr wrap="square">
            <a:spAutoFit/>
          </a:bodyPr>
          <a:lstStyle/>
          <a:p>
            <a:pPr algn="ctr"/>
            <a:r>
              <a:rPr lang="en-US" sz="3000" dirty="0">
                <a:latin typeface="Bahnschrift Condensed" panose="020B0502040204020203" pitchFamily="34" charset="0"/>
              </a:rPr>
              <a:t>A platform to enhance your programming Skill </a:t>
            </a:r>
            <a:endParaRPr lang="en-IN" sz="3000" dirty="0">
              <a:latin typeface="Bahnschrift Condensed" panose="020B0502040204020203" pitchFamily="34" charset="0"/>
            </a:endParaRPr>
          </a:p>
        </p:txBody>
      </p:sp>
    </p:spTree>
    <p:extLst>
      <p:ext uri="{BB962C8B-B14F-4D97-AF65-F5344CB8AC3E}">
        <p14:creationId xmlns:p14="http://schemas.microsoft.com/office/powerpoint/2010/main" xmlns="" val="4615002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BCFFFFE-2D94-44E9-B5A6-833F7E0E19EC}"/>
              </a:ext>
            </a:extLst>
          </p:cNvPr>
          <p:cNvSpPr txBox="1"/>
          <p:nvPr/>
        </p:nvSpPr>
        <p:spPr>
          <a:xfrm>
            <a:off x="549796" y="620688"/>
            <a:ext cx="10945216" cy="4988994"/>
          </a:xfrm>
          <a:prstGeom prst="rect">
            <a:avLst/>
          </a:prstGeom>
          <a:noFill/>
        </p:spPr>
        <p:txBody>
          <a:bodyPr wrap="square">
            <a:spAutoFit/>
          </a:bodyPr>
          <a:lstStyle/>
          <a:p>
            <a:pPr algn="ctr">
              <a:lnSpc>
                <a:spcPct val="115000"/>
              </a:lnSpc>
              <a:spcAft>
                <a:spcPts val="1000"/>
              </a:spcAft>
            </a:pPr>
            <a:r>
              <a:rPr lang="en-US" sz="2400" b="1" dirty="0">
                <a:effectLst/>
                <a:latin typeface="Arial Black" panose="020B0A04020102020204" pitchFamily="34" charset="0"/>
                <a:ea typeface="Arial Black" panose="020B0A04020102020204" pitchFamily="34" charset="0"/>
                <a:cs typeface="Arial Black" panose="020B0A04020102020204" pitchFamily="34" charset="0"/>
              </a:rPr>
              <a:t>Coding Club: A platform to enhance your programming Skill </a:t>
            </a:r>
            <a:endParaRPr lang="en-IN" sz="1600" dirty="0">
              <a:effectLst/>
              <a:latin typeface="Calibri" panose="020F0502020204030204" pitchFamily="34" charset="0"/>
              <a:ea typeface="Calibri" panose="020F0502020204030204" pitchFamily="34" charset="0"/>
            </a:endParaRPr>
          </a:p>
          <a:p>
            <a:pPr>
              <a:lnSpc>
                <a:spcPct val="115000"/>
              </a:lnSpc>
              <a:spcAft>
                <a:spcPts val="1000"/>
              </a:spcAft>
            </a:pPr>
            <a:r>
              <a:rPr lang="en-US" sz="1600" dirty="0">
                <a:effectLst/>
                <a:latin typeface="Calibri" panose="020F0502020204030204" pitchFamily="34" charset="0"/>
                <a:ea typeface="Calibri" panose="020F0502020204030204" pitchFamily="34" charset="0"/>
              </a:rPr>
              <a:t> </a:t>
            </a:r>
            <a:endParaRPr lang="en-IN" sz="1600" dirty="0">
              <a:effectLst/>
              <a:latin typeface="Calibri" panose="020F0502020204030204" pitchFamily="34" charset="0"/>
              <a:ea typeface="Calibri" panose="020F0502020204030204" pitchFamily="34" charset="0"/>
            </a:endParaRPr>
          </a:p>
          <a:p>
            <a:pPr algn="just">
              <a:lnSpc>
                <a:spcPct val="107000"/>
              </a:lnSpc>
              <a:spcAft>
                <a:spcPts val="800"/>
              </a:spcAft>
            </a:pPr>
            <a:r>
              <a:rPr lang="en-IN" sz="2400" dirty="0">
                <a:solidFill>
                  <a:srgbClr val="4A4A4A"/>
                </a:solidFill>
                <a:effectLst/>
                <a:latin typeface="Times New Roman" panose="02020603050405020304" pitchFamily="18" charset="0"/>
                <a:ea typeface="Calibri" panose="020F0502020204030204" pitchFamily="34" charset="0"/>
                <a:cs typeface="Mangal" panose="02040503050203030202" pitchFamily="18" charset="0"/>
              </a:rPr>
              <a:t>In today’s rapidly changing environment, programming skills are essential, that can be utilized and incorporated into various fields and domains. Hence, it becomes absolutely essential to equip young minds with such skills. Coding Club aims to establish a coding culture on campus, reaching every student passionate about coding. The club’s motto is to Create-Build-Innovate. </a:t>
            </a:r>
            <a:r>
              <a:rPr lang="en-IN" sz="2400" dirty="0">
                <a:effectLst/>
                <a:latin typeface="Times New Roman" panose="02020603050405020304" pitchFamily="18" charset="0"/>
                <a:ea typeface="Calibri" panose="020F0502020204030204" pitchFamily="34" charset="0"/>
                <a:cs typeface="Mangal" panose="02040503050203030202" pitchFamily="18" charset="0"/>
              </a:rPr>
              <a:t>The department is going to establish coding club from this year. This club will be handled exclusively by the students of the department under the guidance and supervision of a teacher in charge. In order to enhance programming skill of the students not only in the department but in all affiliated colleges as well as in the state, this club is being established.  We hope that club will provide opportunity to upgrade programming skill of the students.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xmlns="" val="939159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B54AE3A-D11B-4BF1-8D6C-C236AFBB2CE5}"/>
              </a:ext>
            </a:extLst>
          </p:cNvPr>
          <p:cNvSpPr txBox="1"/>
          <p:nvPr/>
        </p:nvSpPr>
        <p:spPr>
          <a:xfrm>
            <a:off x="405780" y="404664"/>
            <a:ext cx="11449272" cy="4901022"/>
          </a:xfrm>
          <a:prstGeom prst="rect">
            <a:avLst/>
          </a:prstGeom>
          <a:noFill/>
        </p:spPr>
        <p:txBody>
          <a:bodyPr wrap="square">
            <a:spAutoFit/>
          </a:bodyPr>
          <a:lstStyle/>
          <a:p>
            <a:pPr algn="just">
              <a:lnSpc>
                <a:spcPct val="150000"/>
              </a:lnSpc>
              <a:spcAft>
                <a:spcPts val="1000"/>
              </a:spcAft>
            </a:pPr>
            <a:r>
              <a:rPr lang="en-US" sz="2400" b="1" u="sng" dirty="0">
                <a:effectLst/>
                <a:latin typeface="Bookman Old Style" panose="02050604050505020204" pitchFamily="18" charset="0"/>
                <a:ea typeface="Bookman Old Style" panose="02050604050505020204" pitchFamily="18" charset="0"/>
                <a:cs typeface="Bookman Old Style" panose="02050604050505020204" pitchFamily="18" charset="0"/>
              </a:rPr>
              <a:t>The objective of the club will be as follow</a:t>
            </a:r>
            <a:r>
              <a:rPr lang="en-US" sz="2400" b="1" dirty="0">
                <a:effectLst/>
                <a:latin typeface="Bookman Old Style" panose="02050604050505020204" pitchFamily="18" charset="0"/>
                <a:ea typeface="Bookman Old Style" panose="02050604050505020204" pitchFamily="18" charset="0"/>
                <a:cs typeface="Bookman Old Style" panose="02050604050505020204" pitchFamily="18" charset="0"/>
              </a:rPr>
              <a:t>:</a:t>
            </a:r>
          </a:p>
          <a:p>
            <a:pPr marL="342900" lvl="0" indent="-342900" algn="just">
              <a:lnSpc>
                <a:spcPct val="107000"/>
              </a:lnSpc>
              <a:buFont typeface="+mj-lt"/>
              <a:buAutoNum type="arabicPeriod"/>
            </a:pPr>
            <a:endParaRPr lang="en-IN" sz="2800" dirty="0">
              <a:effectLst/>
              <a:latin typeface="Times New Roman" panose="02020603050405020304" pitchFamily="18"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pPr>
            <a:r>
              <a:rPr lang="en-IN" sz="2800" dirty="0">
                <a:effectLst/>
                <a:latin typeface="Times New Roman" panose="02020603050405020304" pitchFamily="18" charset="0"/>
                <a:ea typeface="Calibri" panose="020F0502020204030204" pitchFamily="34" charset="0"/>
                <a:cs typeface="Mangal" panose="02040503050203030202" pitchFamily="18" charset="0"/>
              </a:rPr>
              <a:t>To organize workshop related to programming like python, android app development and web development.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pPr>
            <a:r>
              <a:rPr lang="en-IN" sz="2800" dirty="0">
                <a:effectLst/>
                <a:latin typeface="Times New Roman" panose="02020603050405020304" pitchFamily="18" charset="0"/>
                <a:ea typeface="Calibri" panose="020F0502020204030204" pitchFamily="34" charset="0"/>
                <a:cs typeface="Mangal" panose="02040503050203030202" pitchFamily="18" charset="0"/>
              </a:rPr>
              <a:t>To organize university level and state level Hackathon of programming.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pPr>
            <a:r>
              <a:rPr lang="en-IN" sz="2800" dirty="0">
                <a:effectLst/>
                <a:latin typeface="Times New Roman" panose="02020603050405020304" pitchFamily="18" charset="0"/>
                <a:ea typeface="Calibri" panose="020F0502020204030204" pitchFamily="34" charset="0"/>
                <a:cs typeface="Mangal" panose="02040503050203030202" pitchFamily="18" charset="0"/>
              </a:rPr>
              <a:t>To sensitize about latest programming language and open source software.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pPr>
            <a:r>
              <a:rPr lang="en-IN" sz="2800" dirty="0">
                <a:effectLst/>
                <a:latin typeface="Times New Roman" panose="02020603050405020304" pitchFamily="18" charset="0"/>
                <a:ea typeface="Calibri" panose="020F0502020204030204" pitchFamily="34" charset="0"/>
                <a:cs typeface="Mangal" panose="02040503050203030202" pitchFamily="18" charset="0"/>
              </a:rPr>
              <a:t>To organize web development workshop on latest tools.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buFont typeface="+mj-lt"/>
              <a:buAutoNum type="arabicPeriod"/>
            </a:pPr>
            <a:r>
              <a:rPr lang="en-IN" sz="2800" dirty="0">
                <a:effectLst/>
                <a:latin typeface="Times New Roman" panose="02020603050405020304" pitchFamily="18" charset="0"/>
                <a:ea typeface="Calibri" panose="020F0502020204030204" pitchFamily="34" charset="0"/>
                <a:cs typeface="Mangal" panose="02040503050203030202" pitchFamily="18" charset="0"/>
              </a:rPr>
              <a:t>To train working professionals and university staffs to develop and handle website.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Aft>
                <a:spcPts val="800"/>
              </a:spcAft>
              <a:buFont typeface="+mj-lt"/>
              <a:buAutoNum type="arabicPeriod"/>
            </a:pPr>
            <a:r>
              <a:rPr lang="en-IN" sz="2800" dirty="0">
                <a:effectLst/>
                <a:latin typeface="Times New Roman" panose="02020603050405020304" pitchFamily="18" charset="0"/>
                <a:ea typeface="Calibri" panose="020F0502020204030204" pitchFamily="34" charset="0"/>
                <a:cs typeface="Mangal" panose="02040503050203030202" pitchFamily="18" charset="0"/>
              </a:rPr>
              <a:t>To organize any other events for the benefits of the students. </a:t>
            </a:r>
            <a:endParaRPr lang="en-IN" sz="2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xmlns="" val="4195685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358F013-556F-4361-A1E1-241FA25F7EFE}"/>
              </a:ext>
            </a:extLst>
          </p:cNvPr>
          <p:cNvSpPr txBox="1"/>
          <p:nvPr/>
        </p:nvSpPr>
        <p:spPr>
          <a:xfrm>
            <a:off x="477788" y="764704"/>
            <a:ext cx="10971483" cy="5355633"/>
          </a:xfrm>
          <a:prstGeom prst="rect">
            <a:avLst/>
          </a:prstGeom>
          <a:noFill/>
        </p:spPr>
        <p:txBody>
          <a:bodyPr wrap="square">
            <a:spAutoFit/>
          </a:bodyPr>
          <a:lstStyle/>
          <a:p>
            <a:pPr algn="just">
              <a:lnSpc>
                <a:spcPct val="150000"/>
              </a:lnSpc>
              <a:spcAft>
                <a:spcPts val="1000"/>
              </a:spcAft>
            </a:pPr>
            <a:r>
              <a:rPr lang="en-US" sz="2400" b="1" dirty="0">
                <a:effectLst/>
                <a:latin typeface="Bookman Old Style" panose="02050604050505020204" pitchFamily="18" charset="0"/>
                <a:ea typeface="Bookman Old Style" panose="02050604050505020204" pitchFamily="18" charset="0"/>
                <a:cs typeface="Bookman Old Style" panose="02050604050505020204" pitchFamily="18" charset="0"/>
              </a:rPr>
              <a:t>The organizing committee of the club are as follow:</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Faculty Co-Ordinator: Teacher In charge</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1.	Executive Head</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2.	Open source Head</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3.	Android App Development Head</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4.	Python programming Head</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5.	Secretary</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6.	Student coordinator</a:t>
            </a:r>
            <a:endParaRPr lang="en-US" sz="18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2091651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358F013-556F-4361-A1E1-241FA25F7EFE}"/>
              </a:ext>
            </a:extLst>
          </p:cNvPr>
          <p:cNvSpPr txBox="1"/>
          <p:nvPr/>
        </p:nvSpPr>
        <p:spPr>
          <a:xfrm>
            <a:off x="333772" y="764704"/>
            <a:ext cx="11449272" cy="3869264"/>
          </a:xfrm>
          <a:prstGeom prst="rect">
            <a:avLst/>
          </a:prstGeom>
          <a:noFill/>
        </p:spPr>
        <p:txBody>
          <a:bodyPr wrap="square">
            <a:spAutoFit/>
          </a:bodyPr>
          <a:lstStyle/>
          <a:p>
            <a:pPr algn="just">
              <a:lnSpc>
                <a:spcPct val="150000"/>
              </a:lnSpc>
              <a:spcAft>
                <a:spcPts val="1000"/>
              </a:spcAft>
            </a:pPr>
            <a:r>
              <a:rPr lang="en-US" sz="2400" b="1" dirty="0">
                <a:effectLst/>
                <a:latin typeface="Bookman Old Style" panose="02050604050505020204" pitchFamily="18" charset="0"/>
                <a:ea typeface="Bookman Old Style" panose="02050604050505020204" pitchFamily="18" charset="0"/>
                <a:cs typeface="Bookman Old Style" panose="02050604050505020204" pitchFamily="18" charset="0"/>
              </a:rPr>
              <a:t>The plan of this academic year (2021-2022) </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1.Organize workshop on python programming – January 2022</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2.Organize workshop on Web development for the students of the department and </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    staffs – January 2022.</a:t>
            </a:r>
          </a:p>
          <a:p>
            <a:pPr algn="just">
              <a:lnSpc>
                <a:spcPct val="150000"/>
              </a:lnSpc>
              <a:spcAft>
                <a:spcPts val="1000"/>
              </a:spcAft>
            </a:pPr>
            <a:r>
              <a:rPr lang="en-US" sz="24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rPr>
              <a:t>3.Organize state level Hackathon on coding. -February 2022</a:t>
            </a:r>
          </a:p>
          <a:p>
            <a:pPr algn="just">
              <a:lnSpc>
                <a:spcPct val="150000"/>
              </a:lnSpc>
              <a:spcAft>
                <a:spcPts val="1000"/>
              </a:spcAft>
            </a:pPr>
            <a:endParaRPr lang="en-US" sz="1800" dirty="0">
              <a:solidFill>
                <a:srgbClr val="000000"/>
              </a:solidFill>
              <a:effectLst/>
              <a:latin typeface="Times New Roman" panose="02020603050405020304" pitchFamily="18" charset="0"/>
              <a:ea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xmlns="" val="767959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B38A3-514F-4AD4-BFDC-FFCBB95AFB77}"/>
              </a:ext>
            </a:extLst>
          </p:cNvPr>
          <p:cNvSpPr>
            <a:spLocks noGrp="1"/>
          </p:cNvSpPr>
          <p:nvPr>
            <p:ph type="ctrTitle"/>
          </p:nvPr>
        </p:nvSpPr>
        <p:spPr>
          <a:xfrm>
            <a:off x="1125860" y="2204864"/>
            <a:ext cx="9435241" cy="1625599"/>
          </a:xfrm>
        </p:spPr>
        <p:txBody>
          <a:bodyPr>
            <a:normAutofit/>
          </a:bodyPr>
          <a:lstStyle/>
          <a:p>
            <a:r>
              <a:rPr lang="en-US" sz="8800" dirty="0">
                <a:latin typeface="Arial Rounded MT Bold" panose="020F0704030504030204" pitchFamily="34" charset="0"/>
              </a:rPr>
              <a:t>Thank You</a:t>
            </a:r>
            <a:endParaRPr lang="en-IN" sz="8800" dirty="0">
              <a:latin typeface="Arial Rounded MT Bold" panose="020F0704030504030204" pitchFamily="34" charset="0"/>
            </a:endParaRPr>
          </a:p>
        </p:txBody>
      </p:sp>
    </p:spTree>
    <p:extLst>
      <p:ext uri="{BB962C8B-B14F-4D97-AF65-F5344CB8AC3E}">
        <p14:creationId xmlns:p14="http://schemas.microsoft.com/office/powerpoint/2010/main" xmlns="" val="1113407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538</TotalTime>
  <Words>166</Words>
  <Application>Microsoft Office PowerPoint</Application>
  <PresentationFormat>Custom</PresentationFormat>
  <Paragraphs>27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Books Classic 16x9</vt:lpstr>
      <vt:lpstr>Slide 1</vt:lpstr>
      <vt:lpstr>Slide 2</vt:lpstr>
      <vt:lpstr>Slide 3</vt:lpstr>
      <vt:lpstr>Slide 4</vt:lpstr>
      <vt:lpstr>Slide 5</vt:lpstr>
      <vt:lpstr>Slide 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Vikas</dc:creator>
  <cp:lastModifiedBy>Dell</cp:lastModifiedBy>
  <cp:revision>37</cp:revision>
  <dcterms:created xsi:type="dcterms:W3CDTF">2021-06-23T12:03:35Z</dcterms:created>
  <dcterms:modified xsi:type="dcterms:W3CDTF">2024-01-24T10:53:53Z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